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7" r:id="rId2"/>
    <p:sldId id="386" r:id="rId3"/>
    <p:sldId id="389" r:id="rId4"/>
    <p:sldId id="388" r:id="rId5"/>
    <p:sldId id="390" r:id="rId6"/>
    <p:sldId id="385" r:id="rId7"/>
    <p:sldId id="391" r:id="rId8"/>
    <p:sldId id="269" r:id="rId9"/>
  </p:sldIdLst>
  <p:sldSz cx="9361488" cy="6858000"/>
  <p:notesSz cx="6805613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FB4FE"/>
    <a:srgbClr val="FFFF66"/>
    <a:srgbClr val="008000"/>
    <a:srgbClr val="EEECE1"/>
    <a:srgbClr val="B8CF8B"/>
    <a:srgbClr val="FFFFCC"/>
    <a:srgbClr val="0464BC"/>
    <a:srgbClr val="0070C0"/>
    <a:srgbClr val="F49EA4"/>
    <a:srgbClr val="CD73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27" autoAdjust="0"/>
    <p:restoredTop sz="92806" autoAdjust="0"/>
  </p:normalViewPr>
  <p:slideViewPr>
    <p:cSldViewPr>
      <p:cViewPr>
        <p:scale>
          <a:sx n="100" d="100"/>
          <a:sy n="100" d="100"/>
        </p:scale>
        <p:origin x="-2226" y="-450"/>
      </p:cViewPr>
      <p:guideLst>
        <p:guide orient="horz" pos="2160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762"/>
          </a:xfrm>
          <a:prstGeom prst="rect">
            <a:avLst/>
          </a:prstGeom>
        </p:spPr>
        <p:txBody>
          <a:bodyPr vert="horz" lIns="91851" tIns="45925" rIns="91851" bIns="459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3" y="1"/>
            <a:ext cx="2949841" cy="497762"/>
          </a:xfrm>
          <a:prstGeom prst="rect">
            <a:avLst/>
          </a:prstGeom>
        </p:spPr>
        <p:txBody>
          <a:bodyPr vert="horz" lIns="91851" tIns="45925" rIns="91851" bIns="45925" rtlCol="0"/>
          <a:lstStyle>
            <a:lvl1pPr algn="r">
              <a:defRPr sz="1200"/>
            </a:lvl1pPr>
          </a:lstStyle>
          <a:p>
            <a:fld id="{FC5E3515-6C2C-4FED-9456-A7262B7B3EF3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750"/>
            <a:ext cx="2949841" cy="497761"/>
          </a:xfrm>
          <a:prstGeom prst="rect">
            <a:avLst/>
          </a:prstGeom>
        </p:spPr>
        <p:txBody>
          <a:bodyPr vert="horz" lIns="91851" tIns="45925" rIns="91851" bIns="459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3" y="9444750"/>
            <a:ext cx="2949841" cy="497761"/>
          </a:xfrm>
          <a:prstGeom prst="rect">
            <a:avLst/>
          </a:prstGeom>
        </p:spPr>
        <p:txBody>
          <a:bodyPr vert="horz" lIns="91851" tIns="45925" rIns="91851" bIns="45925" rtlCol="0" anchor="b"/>
          <a:lstStyle>
            <a:lvl1pPr algn="r">
              <a:defRPr sz="1200"/>
            </a:lvl1pPr>
          </a:lstStyle>
          <a:p>
            <a:fld id="{9694DA72-CE34-4231-BFAF-F12254010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2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7206"/>
          </a:xfrm>
          <a:prstGeom prst="rect">
            <a:avLst/>
          </a:prstGeom>
        </p:spPr>
        <p:txBody>
          <a:bodyPr vert="horz" lIns="91851" tIns="45925" rIns="91851" bIns="459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100" cy="497206"/>
          </a:xfrm>
          <a:prstGeom prst="rect">
            <a:avLst/>
          </a:prstGeom>
        </p:spPr>
        <p:txBody>
          <a:bodyPr vert="horz" lIns="91851" tIns="45925" rIns="91851" bIns="459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61BB59-9EE5-4E64-A1B4-44C823FDC83E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746125"/>
            <a:ext cx="50879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5" rIns="91851" bIns="4592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4"/>
          </a:xfrm>
          <a:prstGeom prst="rect">
            <a:avLst/>
          </a:prstGeom>
        </p:spPr>
        <p:txBody>
          <a:bodyPr vert="horz" lIns="91851" tIns="45925" rIns="91851" bIns="4592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100" cy="497206"/>
          </a:xfrm>
          <a:prstGeom prst="rect">
            <a:avLst/>
          </a:prstGeom>
        </p:spPr>
        <p:txBody>
          <a:bodyPr vert="horz" lIns="91851" tIns="45925" rIns="91851" bIns="459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100" cy="497206"/>
          </a:xfrm>
          <a:prstGeom prst="rect">
            <a:avLst/>
          </a:prstGeom>
        </p:spPr>
        <p:txBody>
          <a:bodyPr vert="horz" lIns="91851" tIns="45925" rIns="91851" bIns="459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8FBDD0-5620-4F5D-8D11-F7FD80F67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477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344900-376D-4ADC-9823-295FE0B5D954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1C00E6-1FB1-4B6F-B721-BDF0F343B5D1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577E26-E6D9-494C-8534-5AA0E37C1147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577E26-E6D9-494C-8534-5AA0E37C1147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286" indent="-28703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133" indent="-2296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386" indent="-2296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640" indent="-2296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5892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146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399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3652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latin typeface="Arial" charset="0"/>
              </a:rPr>
              <a:t>Министерство экономического развития МО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286" indent="-28703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133" indent="-2296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386" indent="-2296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640" indent="-2296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5892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146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399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3652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286" indent="-28703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133" indent="-2296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386" indent="-2296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640" indent="-2296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5892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146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399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3652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286" indent="-28703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133" indent="-2296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386" indent="-2296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640" indent="-2296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5892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146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399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3652" indent="-229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82AC8B-A65E-40E9-B672-66B3FBC5E168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latin typeface="Arial" charset="0"/>
            </a:endParaRPr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0425" y="746125"/>
            <a:ext cx="50831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417" y="4721723"/>
            <a:ext cx="4990783" cy="447657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2" y="2130428"/>
            <a:ext cx="7957265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3" y="3886200"/>
            <a:ext cx="655304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306E-5CE6-49CA-8D4F-88E1ACBBD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CCAD-CF71-4DD3-A10B-88D811122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7079" y="274639"/>
            <a:ext cx="2106335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5" y="274639"/>
            <a:ext cx="616298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05AD-2ECC-4F69-B6E4-EB65E121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075" y="274639"/>
            <a:ext cx="8425339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F07C-2AE1-442D-A7BA-A35F2712B3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CE30A-01E1-4202-B6F7-7C823837B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4" y="4406903"/>
            <a:ext cx="795726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4" y="2906713"/>
            <a:ext cx="795726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D844-3C43-42F1-8641-BAA14BA00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076" y="1600203"/>
            <a:ext cx="41346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8757" y="1600203"/>
            <a:ext cx="41346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DD5F-A469-42FB-8811-280105D11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535113"/>
            <a:ext cx="41362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074" y="2174875"/>
            <a:ext cx="41362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06" y="1535113"/>
            <a:ext cx="41379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5506" y="2174875"/>
            <a:ext cx="41379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C06E8-C084-4E12-A72F-B4A455197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9150-93DC-482D-8A50-AAC2CC98C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39D4-8BF8-479D-AD1B-32ED2786B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73050"/>
            <a:ext cx="307986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0082" y="273052"/>
            <a:ext cx="52333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5" y="1435102"/>
            <a:ext cx="30798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1E924-2E1F-4805-890D-7F7FA961F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7" y="4800600"/>
            <a:ext cx="56168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7" y="612775"/>
            <a:ext cx="561689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7" y="5367338"/>
            <a:ext cx="56168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5959-1AB4-4672-9F2D-FDEC438F4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075" y="274638"/>
            <a:ext cx="84253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075" y="1600203"/>
            <a:ext cx="84253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8074" y="6356353"/>
            <a:ext cx="218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98509" y="6356353"/>
            <a:ext cx="296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9067" y="6356353"/>
            <a:ext cx="218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AF865C-4484-4658-A904-239D39C74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361488" cy="53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479453" y="2998261"/>
            <a:ext cx="84773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 smtClean="0"/>
              <a:t>Региональная  практика привлечения негосударственных организаций в сферу культуры: оценка ожиданий и достигнутых результатов</a:t>
            </a:r>
            <a:endParaRPr lang="ru-RU" sz="2400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76452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056" name="Прямоугольник 5"/>
          <p:cNvSpPr>
            <a:spLocks noChangeArrowheads="1"/>
          </p:cNvSpPr>
          <p:nvPr/>
        </p:nvSpPr>
        <p:spPr bwMode="auto">
          <a:xfrm>
            <a:off x="0" y="44624"/>
            <a:ext cx="8882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dirty="0" smtClean="0"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СОЦИАЛЬНЫЙ ПАРТНЕРИАТ ЗАПОЛЯРЬЯ</a:t>
            </a:r>
            <a:endParaRPr lang="ru-RU" altLang="ru-RU" sz="2400" dirty="0">
              <a:latin typeface="Century Gothic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709" y="5232165"/>
            <a:ext cx="3234264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>
            <a:spLocks/>
          </p:cNvSpPr>
          <p:nvPr/>
        </p:nvSpPr>
        <p:spPr bwMode="auto">
          <a:xfrm>
            <a:off x="6644057" y="1214438"/>
            <a:ext cx="231274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20000"/>
              </a:spcBef>
            </a:pPr>
            <a:r>
              <a:rPr lang="ru-RU" altLang="ru-RU" sz="1600" dirty="0" smtClean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30 ноября </a:t>
            </a:r>
            <a:r>
              <a:rPr lang="ru-RU" altLang="ru-RU" sz="1600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2018 года</a:t>
            </a:r>
          </a:p>
          <a:p>
            <a:pPr defTabSz="914400">
              <a:spcBef>
                <a:spcPct val="20000"/>
              </a:spcBef>
            </a:pPr>
            <a:r>
              <a:rPr lang="ru-RU" altLang="ru-RU" sz="1600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г. Мурманск</a:t>
            </a:r>
            <a:endParaRPr lang="en-GB" altLang="ru-RU" sz="1600" dirty="0">
              <a:solidFill>
                <a:prstClr val="black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0519" y="5373217"/>
            <a:ext cx="2927152" cy="1305397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defTabSz="914400" eaLnBrk="0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600" dirty="0">
                <a:latin typeface="Century Gothic" pitchFamily="34" charset="0"/>
              </a:rPr>
              <a:t>Председатель Комитета </a:t>
            </a:r>
          </a:p>
          <a:p>
            <a:pPr defTabSz="914400" eaLnBrk="0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600" dirty="0">
                <a:latin typeface="Century Gothic" pitchFamily="34" charset="0"/>
              </a:rPr>
              <a:t>по культуре и искусству</a:t>
            </a:r>
          </a:p>
          <a:p>
            <a:pPr defTabSz="914400" eaLnBrk="0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600" dirty="0">
                <a:latin typeface="Century Gothic" pitchFamily="34" charset="0"/>
              </a:rPr>
              <a:t>Мурманской области</a:t>
            </a:r>
          </a:p>
          <a:p>
            <a:pPr defTabSz="914400" eaLnBrk="0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600" dirty="0">
                <a:latin typeface="Century Gothic" pitchFamily="34" charset="0"/>
              </a:rPr>
              <a:t>С.Б. Ершов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5731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 rot="5400000">
            <a:off x="5214068" y="-2740329"/>
            <a:ext cx="566738" cy="7679346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3674" y="0"/>
            <a:ext cx="119781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9275" y="-144463"/>
            <a:ext cx="3120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895586" y="6481763"/>
            <a:ext cx="392766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10246" name="TextBox 21"/>
          <p:cNvSpPr txBox="1">
            <a:spLocks noChangeArrowheads="1"/>
          </p:cNvSpPr>
          <p:nvPr/>
        </p:nvSpPr>
        <p:spPr bwMode="auto">
          <a:xfrm>
            <a:off x="8849532" y="6448425"/>
            <a:ext cx="51195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 smtClean="0"/>
              <a:t>2</a:t>
            </a:r>
            <a:endParaRPr lang="ru-RU" altLang="ru-RU" sz="1600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85814"/>
            <a:ext cx="9361488" cy="1587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0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1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2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3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4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5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6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0" y="785794"/>
            <a:ext cx="1682154" cy="6072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60" name="Прямоугольник 57"/>
          <p:cNvSpPr>
            <a:spLocks noChangeArrowheads="1"/>
          </p:cNvSpPr>
          <p:nvPr/>
        </p:nvSpPr>
        <p:spPr bwMode="auto">
          <a:xfrm>
            <a:off x="1682143" y="806451"/>
            <a:ext cx="760620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200" b="1" i="1">
                <a:solidFill>
                  <a:srgbClr val="003399"/>
                </a:solidFill>
                <a:ea typeface="Calibri" pitchFamily="34" charset="0"/>
                <a:cs typeface="Calibri" pitchFamily="34" charset="0"/>
              </a:rPr>
              <a:t>Содержание </a:t>
            </a:r>
            <a:r>
              <a:rPr lang="ru-RU" altLang="ru-RU" sz="1200" i="1">
                <a:solidFill>
                  <a:srgbClr val="003399"/>
                </a:solidFill>
                <a:ea typeface="Calibri" pitchFamily="34" charset="0"/>
                <a:cs typeface="Calibri" pitchFamily="34" charset="0"/>
              </a:rPr>
              <a:t>: разработка и апробация НПА по проведению конкурсного отбора поставщиков услуг, работ в сфере культуры </a:t>
            </a:r>
          </a:p>
        </p:txBody>
      </p:sp>
      <p:pic>
        <p:nvPicPr>
          <p:cNvPr id="10261" name="Picture 2"/>
          <p:cNvPicPr>
            <a:picLocks noChangeAspect="1" noChangeArrowheads="1"/>
          </p:cNvPicPr>
          <p:nvPr/>
        </p:nvPicPr>
        <p:blipFill>
          <a:blip r:embed="rId4"/>
          <a:srcRect l="11617" t="21378" r="11024" b="13353"/>
          <a:stretch>
            <a:fillRect/>
          </a:stretch>
        </p:blipFill>
        <p:spPr bwMode="auto">
          <a:xfrm>
            <a:off x="328302" y="5357814"/>
            <a:ext cx="1880424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4"/>
          <p:cNvPicPr>
            <a:picLocks noChangeAspect="1" noChangeArrowheads="1"/>
          </p:cNvPicPr>
          <p:nvPr/>
        </p:nvPicPr>
        <p:blipFill>
          <a:blip r:embed="rId5"/>
          <a:srcRect l="11594" t="15942" r="10724" b="15942"/>
          <a:stretch>
            <a:fillRect/>
          </a:stretch>
        </p:blipFill>
        <p:spPr bwMode="auto">
          <a:xfrm>
            <a:off x="35756" y="4611688"/>
            <a:ext cx="1990942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" descr="https://www.gov-murman.ru/upload/iblock/f77/20170315_163417.jpg"/>
          <p:cNvPicPr>
            <a:picLocks noChangeAspect="1" noChangeArrowheads="1"/>
          </p:cNvPicPr>
          <p:nvPr/>
        </p:nvPicPr>
        <p:blipFill>
          <a:blip r:embed="rId6"/>
          <a:srcRect l="8823"/>
          <a:stretch>
            <a:fillRect/>
          </a:stretch>
        </p:blipFill>
        <p:spPr bwMode="auto">
          <a:xfrm>
            <a:off x="35756" y="908050"/>
            <a:ext cx="15732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4" descr="http://www.odkkirova.ru/img/images/1-1024x1024-5-0_ad6f5dc05da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56" y="2036764"/>
            <a:ext cx="158625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5" name="AutoShape 6" descr="http://clublubovmorkov.ru/photos/kluby-kursy-po-vyazaniyu-rukodeliyu-v-murmanske-34997-large.jpg"/>
          <p:cNvSpPr>
            <a:spLocks noChangeAspect="1" noChangeArrowheads="1"/>
          </p:cNvSpPr>
          <p:nvPr/>
        </p:nvSpPr>
        <p:spPr bwMode="auto">
          <a:xfrm>
            <a:off x="471325" y="1603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0266" name="Picture 7" descr="C:\Users\User\Desktop\kluby-kursy-po-vyazaniyu-rukodeliyu-v-murmanske-34997-lar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56" y="3297239"/>
            <a:ext cx="15732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Нашивка 37"/>
          <p:cNvSpPr/>
          <p:nvPr/>
        </p:nvSpPr>
        <p:spPr>
          <a:xfrm>
            <a:off x="3491498" y="1642959"/>
            <a:ext cx="2121960" cy="619772"/>
          </a:xfrm>
          <a:prstGeom prst="chevron">
            <a:avLst>
              <a:gd name="adj" fmla="val 36683"/>
            </a:avLst>
          </a:prstGeom>
          <a:solidFill>
            <a:srgbClr val="E8E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0270" name="Прямоугольник 40"/>
          <p:cNvSpPr>
            <a:spLocks noChangeArrowheads="1"/>
          </p:cNvSpPr>
          <p:nvPr/>
        </p:nvSpPr>
        <p:spPr bwMode="auto">
          <a:xfrm>
            <a:off x="1778033" y="2009776"/>
            <a:ext cx="1943809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/>
              <a:t>Направления:</a:t>
            </a:r>
            <a:endParaRPr lang="ru-RU" altLang="ru-RU" sz="1600" b="1" i="1"/>
          </a:p>
        </p:txBody>
      </p:sp>
      <p:sp>
        <p:nvSpPr>
          <p:cNvPr id="10271" name="Прямоугольник 41"/>
          <p:cNvSpPr>
            <a:spLocks noChangeArrowheads="1"/>
          </p:cNvSpPr>
          <p:nvPr/>
        </p:nvSpPr>
        <p:spPr bwMode="auto">
          <a:xfrm>
            <a:off x="3638954" y="1700214"/>
            <a:ext cx="201369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Aft>
                <a:spcPts val="300"/>
              </a:spcAft>
            </a:pPr>
            <a:r>
              <a:rPr lang="ru-RU" altLang="ru-RU" sz="1400"/>
              <a:t>Профессиональная</a:t>
            </a:r>
          </a:p>
          <a:p>
            <a:pPr algn="ctr" eaLnBrk="1" hangingPunct="1">
              <a:spcAft>
                <a:spcPts val="300"/>
              </a:spcAft>
            </a:pPr>
            <a:r>
              <a:rPr lang="ru-RU" altLang="ru-RU" sz="1400"/>
              <a:t>культура</a:t>
            </a:r>
            <a:endParaRPr lang="ru-RU" altLang="ru-RU" sz="1400" i="1"/>
          </a:p>
        </p:txBody>
      </p:sp>
      <p:sp>
        <p:nvSpPr>
          <p:cNvPr id="43" name="Нашивка 42"/>
          <p:cNvSpPr/>
          <p:nvPr/>
        </p:nvSpPr>
        <p:spPr>
          <a:xfrm>
            <a:off x="3491499" y="2449188"/>
            <a:ext cx="2048821" cy="403748"/>
          </a:xfrm>
          <a:prstGeom prst="chevron">
            <a:avLst>
              <a:gd name="adj" fmla="val 36683"/>
            </a:avLst>
          </a:prstGeom>
          <a:solidFill>
            <a:srgbClr val="E8E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0275" name="Прямоугольник 43"/>
          <p:cNvSpPr>
            <a:spLocks noChangeArrowheads="1"/>
          </p:cNvSpPr>
          <p:nvPr/>
        </p:nvSpPr>
        <p:spPr bwMode="auto">
          <a:xfrm>
            <a:off x="3978633" y="2492376"/>
            <a:ext cx="113443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Aft>
                <a:spcPts val="300"/>
              </a:spcAft>
            </a:pPr>
            <a:r>
              <a:rPr lang="ru-RU" altLang="ru-RU" sz="1400"/>
              <a:t>Досуг</a:t>
            </a:r>
            <a:endParaRPr lang="ru-RU" altLang="ru-RU" sz="1400" i="1"/>
          </a:p>
        </p:txBody>
      </p:sp>
      <p:sp>
        <p:nvSpPr>
          <p:cNvPr id="10276" name="Прямоугольник 44"/>
          <p:cNvSpPr>
            <a:spLocks noChangeArrowheads="1"/>
          </p:cNvSpPr>
          <p:nvPr/>
        </p:nvSpPr>
        <p:spPr bwMode="auto">
          <a:xfrm>
            <a:off x="5961448" y="1466850"/>
            <a:ext cx="311399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400"/>
              <a:t>приоритетные задачи госполитики в сфере культуры реализуются государственными и муниципальными учреждениями</a:t>
            </a:r>
          </a:p>
        </p:txBody>
      </p:sp>
      <p:sp>
        <p:nvSpPr>
          <p:cNvPr id="10277" name="Прямоугольник 46"/>
          <p:cNvSpPr>
            <a:spLocks noChangeArrowheads="1"/>
          </p:cNvSpPr>
          <p:nvPr/>
        </p:nvSpPr>
        <p:spPr bwMode="auto">
          <a:xfrm>
            <a:off x="5992329" y="2473326"/>
            <a:ext cx="325864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solidFill>
                  <a:srgbClr val="003399"/>
                </a:solidFill>
              </a:rPr>
              <a:t>к оказанию услуг привлекаются </a:t>
            </a:r>
          </a:p>
          <a:p>
            <a:pPr eaLnBrk="1" hangingPunct="1">
              <a:spcAft>
                <a:spcPts val="300"/>
              </a:spcAft>
            </a:pPr>
            <a:r>
              <a:rPr lang="ru-RU" altLang="ru-RU" sz="1400" b="1">
                <a:solidFill>
                  <a:srgbClr val="003399"/>
                </a:solidFill>
              </a:rPr>
              <a:t>негосударственные организации</a:t>
            </a:r>
          </a:p>
        </p:txBody>
      </p:sp>
      <p:sp>
        <p:nvSpPr>
          <p:cNvPr id="48" name="Нашивка 47"/>
          <p:cNvSpPr/>
          <p:nvPr/>
        </p:nvSpPr>
        <p:spPr>
          <a:xfrm>
            <a:off x="5467183" y="1642959"/>
            <a:ext cx="478105" cy="619772"/>
          </a:xfrm>
          <a:prstGeom prst="chevron">
            <a:avLst>
              <a:gd name="adj" fmla="val 4280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5467183" y="2449188"/>
            <a:ext cx="356264" cy="403748"/>
          </a:xfrm>
          <a:prstGeom prst="chevron">
            <a:avLst>
              <a:gd name="adj" fmla="val 3668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0" y="6839666"/>
            <a:ext cx="9361521" cy="45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27"/>
          <p:cNvSpPr>
            <a:spLocks noChangeArrowheads="1"/>
          </p:cNvSpPr>
          <p:nvPr/>
        </p:nvSpPr>
        <p:spPr bwMode="auto">
          <a:xfrm>
            <a:off x="2018571" y="3313113"/>
            <a:ext cx="451171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доля расходов консолидированного бюджета Мурманской области, распределяемых на конкурсной основе, выделяемых на финансирование деятельности организаций всех форм собственности в сфере культуры, в общем объеме консолидированного бюджета на сферу культуры</a:t>
            </a: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>
            <a:off x="1834749" y="3385344"/>
            <a:ext cx="175286" cy="142876"/>
          </a:xfrm>
          <a:prstGeom prst="ellipse">
            <a:avLst/>
          </a:prstGeom>
          <a:solidFill>
            <a:srgbClr val="FECE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>
            <a:off x="6388318" y="3355197"/>
            <a:ext cx="141670" cy="142876"/>
          </a:xfrm>
          <a:prstGeom prst="ellipse">
            <a:avLst/>
          </a:prstGeom>
          <a:solidFill>
            <a:srgbClr val="FECE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27"/>
          <p:cNvSpPr>
            <a:spLocks noChangeArrowheads="1"/>
          </p:cNvSpPr>
          <p:nvPr/>
        </p:nvSpPr>
        <p:spPr bwMode="auto">
          <a:xfrm>
            <a:off x="6587172" y="3295650"/>
            <a:ext cx="2618291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количество муниципалитетов, внедривших конкурсные принципы финансирования деятельности организаций всех форм собственности в сфере культуры</a:t>
            </a:r>
          </a:p>
        </p:txBody>
      </p:sp>
      <p:sp>
        <p:nvSpPr>
          <p:cNvPr id="10295" name="Прямоугольник 27"/>
          <p:cNvSpPr>
            <a:spLocks noChangeArrowheads="1"/>
          </p:cNvSpPr>
          <p:nvPr/>
        </p:nvSpPr>
        <p:spPr bwMode="auto">
          <a:xfrm>
            <a:off x="1778033" y="3006725"/>
            <a:ext cx="331552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>
                <a:ea typeface="Arial Unicode MS" pitchFamily="34" charset="-128"/>
                <a:cs typeface="Arial Unicode MS" pitchFamily="34" charset="-128"/>
              </a:rPr>
              <a:t>Целевые показатели проекта:</a:t>
            </a:r>
          </a:p>
        </p:txBody>
      </p:sp>
      <p:sp>
        <p:nvSpPr>
          <p:cNvPr id="10296" name="Прямоугольник 27"/>
          <p:cNvSpPr>
            <a:spLocks noChangeArrowheads="1"/>
          </p:cNvSpPr>
          <p:nvPr/>
        </p:nvSpPr>
        <p:spPr bwMode="auto">
          <a:xfrm>
            <a:off x="2323290" y="5286388"/>
            <a:ext cx="21209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dirty="0">
                <a:ea typeface="Arial Unicode MS" pitchFamily="34" charset="-128"/>
                <a:cs typeface="Arial Unicode MS" pitchFamily="34" charset="-128"/>
              </a:rPr>
              <a:t>Ключевые характеристики проекта:</a:t>
            </a:r>
          </a:p>
        </p:txBody>
      </p:sp>
      <p:sp>
        <p:nvSpPr>
          <p:cNvPr id="10297" name="Прямоугольник 83"/>
          <p:cNvSpPr>
            <a:spLocks noChangeArrowheads="1"/>
          </p:cNvSpPr>
          <p:nvPr/>
        </p:nvSpPr>
        <p:spPr bwMode="auto">
          <a:xfrm>
            <a:off x="4180678" y="5214950"/>
            <a:ext cx="483514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dirty="0"/>
              <a:t>комплексные изменения в работе отрасли, межведомственный подход, реализация инициатив одновременно на региональном и муниципальном уровнях, включенность предпринимательского сообщества и организаций третьего сектора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2267219" y="4352596"/>
            <a:ext cx="175286" cy="142876"/>
          </a:xfrm>
          <a:prstGeom prst="ellipse">
            <a:avLst/>
          </a:prstGeom>
          <a:solidFill>
            <a:srgbClr val="FECE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84026" y="4374647"/>
            <a:ext cx="175286" cy="142876"/>
          </a:xfrm>
          <a:prstGeom prst="ellipse">
            <a:avLst/>
          </a:prstGeom>
          <a:solidFill>
            <a:srgbClr val="FECE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6384026" y="4671203"/>
            <a:ext cx="175286" cy="142876"/>
          </a:xfrm>
          <a:prstGeom prst="ellipse">
            <a:avLst/>
          </a:prstGeom>
          <a:solidFill>
            <a:srgbClr val="FECE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2277368" y="4814079"/>
            <a:ext cx="175286" cy="142876"/>
          </a:xfrm>
          <a:prstGeom prst="ellipse">
            <a:avLst/>
          </a:prstGeom>
          <a:solidFill>
            <a:srgbClr val="FECE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27"/>
          <p:cNvSpPr>
            <a:spLocks noChangeArrowheads="1"/>
          </p:cNvSpPr>
          <p:nvPr/>
        </p:nvSpPr>
        <p:spPr bwMode="auto">
          <a:xfrm>
            <a:off x="6587172" y="4327526"/>
            <a:ext cx="2618291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2017 – 3 муниципалитета</a:t>
            </a:r>
          </a:p>
        </p:txBody>
      </p:sp>
      <p:sp>
        <p:nvSpPr>
          <p:cNvPr id="61" name="Прямоугольник 27"/>
          <p:cNvSpPr>
            <a:spLocks noChangeArrowheads="1"/>
          </p:cNvSpPr>
          <p:nvPr/>
        </p:nvSpPr>
        <p:spPr bwMode="auto">
          <a:xfrm>
            <a:off x="6587172" y="4579939"/>
            <a:ext cx="285232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2018 –  не менее 6 муниципалитетов</a:t>
            </a:r>
          </a:p>
        </p:txBody>
      </p:sp>
      <p:sp>
        <p:nvSpPr>
          <p:cNvPr id="62" name="Прямоугольник 27"/>
          <p:cNvSpPr>
            <a:spLocks noChangeArrowheads="1"/>
          </p:cNvSpPr>
          <p:nvPr/>
        </p:nvSpPr>
        <p:spPr bwMode="auto">
          <a:xfrm>
            <a:off x="2559783" y="4292601"/>
            <a:ext cx="3707214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2017 – план - 0,02 %,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          факт – 0,05 </a:t>
            </a:r>
            <a:r>
              <a:rPr lang="ru-RU" sz="115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%</a:t>
            </a:r>
            <a:endParaRPr lang="ru-RU" sz="115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3" name="Прямоугольник 27"/>
          <p:cNvSpPr>
            <a:spLocks noChangeArrowheads="1"/>
          </p:cNvSpPr>
          <p:nvPr/>
        </p:nvSpPr>
        <p:spPr bwMode="auto">
          <a:xfrm>
            <a:off x="2524027" y="4759326"/>
            <a:ext cx="4241924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2018 – не менее </a:t>
            </a:r>
            <a:r>
              <a:rPr lang="ru-RU" sz="115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0,3 %</a:t>
            </a:r>
            <a:endParaRPr lang="ru-RU" sz="115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0" y="0"/>
            <a:ext cx="8038330" cy="642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tx1"/>
                </a:solidFill>
              </a:rPr>
              <a:t>ОТРАСЛЕВОЙ ПРОЕКТ «КОНКУРСНОЕ РАСПРЕДЕЛЕНИЕ ФИНАНСИРОВАНИЯ                 В СФЕРЕ КУЛЬТУРЫ»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3674" y="0"/>
            <a:ext cx="119781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9275" y="-144463"/>
            <a:ext cx="3120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3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4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5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6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7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8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9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00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776395" y="6505575"/>
            <a:ext cx="554214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/>
          </a:p>
        </p:txBody>
      </p:sp>
      <p:sp>
        <p:nvSpPr>
          <p:cNvPr id="12302" name="TextBox 21"/>
          <p:cNvSpPr txBox="1">
            <a:spLocks noChangeArrowheads="1"/>
          </p:cNvSpPr>
          <p:nvPr/>
        </p:nvSpPr>
        <p:spPr bwMode="auto">
          <a:xfrm>
            <a:off x="8922668" y="6505575"/>
            <a:ext cx="2925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 smtClean="0"/>
              <a:t>3</a:t>
            </a:r>
            <a:endParaRPr lang="ru-RU" altLang="ru-RU" sz="1600" dirty="0"/>
          </a:p>
        </p:txBody>
      </p:sp>
      <p:sp>
        <p:nvSpPr>
          <p:cNvPr id="12303" name="AutoShape 4" descr="http://gcksever.ru/wp-content/gallery/d0b2d0b8d185d180d18c-d182d0b2d0bed180d187d0b5d181d182d0b2d0b0-18-02-2017/IMG_9383.JPG"/>
          <p:cNvSpPr>
            <a:spLocks noChangeAspect="1" noChangeArrowheads="1"/>
          </p:cNvSpPr>
          <p:nvPr/>
        </p:nvSpPr>
        <p:spPr bwMode="auto">
          <a:xfrm>
            <a:off x="65010" y="-136525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0" y="6839666"/>
            <a:ext cx="9361521" cy="45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-17" y="764704"/>
            <a:ext cx="9361521" cy="12144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10" name="Picture 2" descr="http://kolanews.ru/site-specific/iskkra/upload/news-june/7926-article-wide-preview.jpg?0=1"/>
          <p:cNvPicPr>
            <a:picLocks noChangeAspect="1" noChangeArrowheads="1"/>
          </p:cNvPicPr>
          <p:nvPr/>
        </p:nvPicPr>
        <p:blipFill>
          <a:blip r:embed="rId4"/>
          <a:srcRect l="937" t="8949" r="1563" b="2499"/>
          <a:stretch>
            <a:fillRect/>
          </a:stretch>
        </p:blipFill>
        <p:spPr bwMode="auto">
          <a:xfrm>
            <a:off x="5872059" y="836613"/>
            <a:ext cx="161063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8" descr="http://www.murmantourism.ru/sites/default/files/images/events/13914080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9741" y="836613"/>
            <a:ext cx="16496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2" name="Прямоугольник 60"/>
          <p:cNvSpPr>
            <a:spLocks noChangeArrowheads="1"/>
          </p:cNvSpPr>
          <p:nvPr/>
        </p:nvSpPr>
        <p:spPr bwMode="auto">
          <a:xfrm>
            <a:off x="0" y="836613"/>
            <a:ext cx="2267236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200" i="1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В 2017 г. впервые на конкурсной основе СОНКО предоставлена субсидия на оказание услуг в сфере культуры</a:t>
            </a:r>
          </a:p>
        </p:txBody>
      </p:sp>
      <p:pic>
        <p:nvPicPr>
          <p:cNvPr id="12313" name="Picture 2" descr="https://www.citymurmansk.ru/img/newsimages/2_c285ae1bd0e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0776" y="836613"/>
            <a:ext cx="1661014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8" descr="C:\Users\User\Desktop\IMG_9383.JPG"/>
          <p:cNvPicPr>
            <a:picLocks noChangeAspect="1" noChangeArrowheads="1"/>
          </p:cNvPicPr>
          <p:nvPr/>
        </p:nvPicPr>
        <p:blipFill>
          <a:blip r:embed="rId7"/>
          <a:srcRect l="5750" t="10999" r="14063" b="5850"/>
          <a:stretch>
            <a:fillRect/>
          </a:stretch>
        </p:blipFill>
        <p:spPr bwMode="auto">
          <a:xfrm>
            <a:off x="7628963" y="842964"/>
            <a:ext cx="163826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Заголовок 1"/>
          <p:cNvSpPr txBox="1">
            <a:spLocks/>
          </p:cNvSpPr>
          <p:nvPr/>
        </p:nvSpPr>
        <p:spPr>
          <a:xfrm>
            <a:off x="1829893" y="2416616"/>
            <a:ext cx="7189614" cy="384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318" name="Прямоугольник 94"/>
          <p:cNvSpPr>
            <a:spLocks noChangeArrowheads="1"/>
          </p:cNvSpPr>
          <p:nvPr/>
        </p:nvSpPr>
        <p:spPr bwMode="auto">
          <a:xfrm>
            <a:off x="1830042" y="2433639"/>
            <a:ext cx="717389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altLang="ru-RU" b="1"/>
              <a:t>Организация и проведение выездных выставок</a:t>
            </a:r>
          </a:p>
        </p:txBody>
      </p:sp>
      <p:sp>
        <p:nvSpPr>
          <p:cNvPr id="12319" name="Прямоугольник 95"/>
          <p:cNvSpPr>
            <a:spLocks noChangeArrowheads="1"/>
          </p:cNvSpPr>
          <p:nvPr/>
        </p:nvSpPr>
        <p:spPr bwMode="auto">
          <a:xfrm>
            <a:off x="110518" y="2535239"/>
            <a:ext cx="1943809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 dirty="0"/>
              <a:t>Направление:</a:t>
            </a:r>
            <a:endParaRPr lang="ru-RU" altLang="ru-RU" sz="1600" b="1" i="1" dirty="0"/>
          </a:p>
        </p:txBody>
      </p:sp>
      <p:sp>
        <p:nvSpPr>
          <p:cNvPr id="12320" name="Прямоугольник 96"/>
          <p:cNvSpPr>
            <a:spLocks noChangeArrowheads="1"/>
          </p:cNvSpPr>
          <p:nvPr/>
        </p:nvSpPr>
        <p:spPr bwMode="auto">
          <a:xfrm>
            <a:off x="1760156" y="2801939"/>
            <a:ext cx="733479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i="1">
                <a:solidFill>
                  <a:srgbClr val="003399"/>
                </a:solidFill>
              </a:rPr>
              <a:t>Ранее услуга оказывалась только в рамках государственного задания</a:t>
            </a:r>
          </a:p>
        </p:txBody>
      </p:sp>
      <p:sp>
        <p:nvSpPr>
          <p:cNvPr id="12321" name="Прямоугольник 97"/>
          <p:cNvSpPr>
            <a:spLocks noChangeArrowheads="1"/>
          </p:cNvSpPr>
          <p:nvPr/>
        </p:nvSpPr>
        <p:spPr bwMode="auto">
          <a:xfrm>
            <a:off x="159275" y="2041525"/>
            <a:ext cx="876339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/>
              <a:t>Постановление Правительства Мурманской области от 19.09.2016 № 455-ПП</a:t>
            </a:r>
          </a:p>
        </p:txBody>
      </p:sp>
      <p:sp>
        <p:nvSpPr>
          <p:cNvPr id="12322" name="Прямоугольник 98"/>
          <p:cNvSpPr>
            <a:spLocks noChangeArrowheads="1"/>
          </p:cNvSpPr>
          <p:nvPr/>
        </p:nvSpPr>
        <p:spPr bwMode="auto">
          <a:xfrm>
            <a:off x="128397" y="3117851"/>
            <a:ext cx="9104697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 dirty="0"/>
              <a:t>Объем финансирования</a:t>
            </a:r>
            <a:r>
              <a:rPr lang="ru-RU" altLang="ru-RU" sz="1600" dirty="0"/>
              <a:t>: </a:t>
            </a:r>
            <a:r>
              <a:rPr lang="ru-RU" altLang="ru-RU" sz="1600" i="1" dirty="0"/>
              <a:t>492 тыс. руб.</a:t>
            </a:r>
          </a:p>
          <a:p>
            <a:pPr eaLnBrk="1" hangingPunct="1">
              <a:spcAft>
                <a:spcPts val="300"/>
              </a:spcAft>
            </a:pPr>
            <a:r>
              <a:rPr lang="ru-RU" altLang="ru-RU" sz="1600" b="1" dirty="0"/>
              <a:t>Время проведения конкурса:</a:t>
            </a:r>
            <a:r>
              <a:rPr lang="ru-RU" altLang="ru-RU" sz="1600" dirty="0"/>
              <a:t> </a:t>
            </a:r>
            <a:r>
              <a:rPr lang="en-US" altLang="ru-RU" sz="1600" i="1" dirty="0"/>
              <a:t>II </a:t>
            </a:r>
            <a:r>
              <a:rPr lang="ru-RU" altLang="ru-RU" sz="1600" i="1" dirty="0"/>
              <a:t>кв. 2017 г.</a:t>
            </a:r>
          </a:p>
          <a:p>
            <a:pPr eaLnBrk="1" hangingPunct="1">
              <a:spcAft>
                <a:spcPts val="300"/>
              </a:spcAft>
            </a:pPr>
            <a:r>
              <a:rPr lang="ru-RU" altLang="ru-RU" sz="1600" b="1" dirty="0"/>
              <a:t>Победитель конкурса:</a:t>
            </a:r>
            <a:r>
              <a:rPr lang="ru-RU" altLang="ru-RU" sz="1600" dirty="0"/>
              <a:t> </a:t>
            </a:r>
            <a:r>
              <a:rPr lang="ru-RU" altLang="ru-RU" sz="1600" i="1" dirty="0"/>
              <a:t>АНО «Продюсерский Центр «Северный Характер» </a:t>
            </a:r>
          </a:p>
          <a:p>
            <a:pPr eaLnBrk="1" hangingPunct="1">
              <a:spcAft>
                <a:spcPts val="300"/>
              </a:spcAft>
            </a:pPr>
            <a:r>
              <a:rPr lang="ru-RU" altLang="ru-RU" sz="1600" b="1" dirty="0"/>
              <a:t>Масштаб:</a:t>
            </a:r>
            <a:r>
              <a:rPr lang="ru-RU" altLang="ru-RU" sz="1600" i="1" dirty="0"/>
              <a:t> 8 выставок в 8 муниципалитетах, экспонируются 186 работ 12 художников Мурманской </a:t>
            </a:r>
            <a:r>
              <a:rPr lang="ru-RU" altLang="ru-RU" sz="1600" i="1" dirty="0" smtClean="0"/>
              <a:t>области</a:t>
            </a:r>
            <a:endParaRPr lang="ru-RU" altLang="ru-RU" sz="1600" i="1" dirty="0"/>
          </a:p>
        </p:txBody>
      </p:sp>
      <p:sp>
        <p:nvSpPr>
          <p:cNvPr id="12323" name="Прямоугольник 100"/>
          <p:cNvSpPr>
            <a:spLocks noChangeArrowheads="1"/>
          </p:cNvSpPr>
          <p:nvPr/>
        </p:nvSpPr>
        <p:spPr bwMode="auto">
          <a:xfrm>
            <a:off x="110518" y="4970464"/>
            <a:ext cx="3686086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 dirty="0"/>
              <a:t>Критерии конкурсного отбора:</a:t>
            </a:r>
            <a:endParaRPr lang="ru-RU" altLang="ru-RU" sz="1600" b="1" i="1" dirty="0"/>
          </a:p>
        </p:txBody>
      </p:sp>
      <p:sp>
        <p:nvSpPr>
          <p:cNvPr id="102" name="Заголовок 1"/>
          <p:cNvSpPr txBox="1">
            <a:spLocks/>
          </p:cNvSpPr>
          <p:nvPr/>
        </p:nvSpPr>
        <p:spPr>
          <a:xfrm>
            <a:off x="219379" y="5389478"/>
            <a:ext cx="141670" cy="142876"/>
          </a:xfrm>
          <a:prstGeom prst="ellipse">
            <a:avLst/>
          </a:prstGeom>
          <a:solidFill>
            <a:srgbClr val="FECE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27"/>
          <p:cNvSpPr>
            <a:spLocks noChangeArrowheads="1"/>
          </p:cNvSpPr>
          <p:nvPr/>
        </p:nvSpPr>
        <p:spPr bwMode="auto">
          <a:xfrm>
            <a:off x="404690" y="5308601"/>
            <a:ext cx="2028322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соответствие выставочного помещения требованиям экспонирования предметов и требованиям массового пребывания людей</a:t>
            </a:r>
          </a:p>
        </p:txBody>
      </p:sp>
      <p:sp>
        <p:nvSpPr>
          <p:cNvPr id="104" name="Прямоугольник 27"/>
          <p:cNvSpPr>
            <a:spLocks noChangeArrowheads="1"/>
          </p:cNvSpPr>
          <p:nvPr/>
        </p:nvSpPr>
        <p:spPr bwMode="auto">
          <a:xfrm>
            <a:off x="8066157" y="4941888"/>
            <a:ext cx="1259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наличие плана рекламного и экскурсионного сопровождения</a:t>
            </a:r>
          </a:p>
        </p:txBody>
      </p:sp>
      <p:sp>
        <p:nvSpPr>
          <p:cNvPr id="105" name="Прямоугольник 27"/>
          <p:cNvSpPr>
            <a:spLocks noChangeArrowheads="1"/>
          </p:cNvSpPr>
          <p:nvPr/>
        </p:nvSpPr>
        <p:spPr bwMode="auto">
          <a:xfrm>
            <a:off x="2504524" y="5313363"/>
            <a:ext cx="158625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количество муниципалитетов, на территории которых планируется организация выездных выставок</a:t>
            </a:r>
          </a:p>
        </p:txBody>
      </p:sp>
      <p:sp>
        <p:nvSpPr>
          <p:cNvPr id="106" name="Прямоугольник 27"/>
          <p:cNvSpPr>
            <a:spLocks noChangeArrowheads="1"/>
          </p:cNvSpPr>
          <p:nvPr/>
        </p:nvSpPr>
        <p:spPr bwMode="auto">
          <a:xfrm>
            <a:off x="4238674" y="4949825"/>
            <a:ext cx="213721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наличие отзывов специалистов (историков, краеведов, искусствоведов, архивных и музейных работников) о художественной, культурной, эстетической значимости экспонируемых предметов</a:t>
            </a:r>
          </a:p>
        </p:txBody>
      </p:sp>
      <p:sp>
        <p:nvSpPr>
          <p:cNvPr id="107" name="Прямоугольник 27"/>
          <p:cNvSpPr>
            <a:spLocks noChangeArrowheads="1"/>
          </p:cNvSpPr>
          <p:nvPr/>
        </p:nvSpPr>
        <p:spPr bwMode="auto">
          <a:xfrm>
            <a:off x="8072659" y="5735638"/>
            <a:ext cx="105479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опыт организации выездных выставок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108" name="Прямоугольник 27"/>
          <p:cNvSpPr>
            <a:spLocks noChangeArrowheads="1"/>
          </p:cNvSpPr>
          <p:nvPr/>
        </p:nvSpPr>
        <p:spPr bwMode="auto">
          <a:xfrm>
            <a:off x="6596924" y="4949826"/>
            <a:ext cx="147573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социально-культурная значимость выездной выставки</a:t>
            </a:r>
          </a:p>
        </p:txBody>
      </p:sp>
      <p:sp>
        <p:nvSpPr>
          <p:cNvPr id="109" name="Прямоугольник 27"/>
          <p:cNvSpPr>
            <a:spLocks noChangeArrowheads="1"/>
          </p:cNvSpPr>
          <p:nvPr/>
        </p:nvSpPr>
        <p:spPr bwMode="auto">
          <a:xfrm>
            <a:off x="6596924" y="5957889"/>
            <a:ext cx="147573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наличие сметы расходов</a:t>
            </a:r>
          </a:p>
        </p:txBody>
      </p:sp>
      <p:sp>
        <p:nvSpPr>
          <p:cNvPr id="110" name="Заголовок 1"/>
          <p:cNvSpPr txBox="1">
            <a:spLocks/>
          </p:cNvSpPr>
          <p:nvPr/>
        </p:nvSpPr>
        <p:spPr>
          <a:xfrm>
            <a:off x="2363051" y="5399002"/>
            <a:ext cx="141670" cy="142876"/>
          </a:xfrm>
          <a:prstGeom prst="ellipse">
            <a:avLst/>
          </a:prstGeom>
          <a:solidFill>
            <a:srgbClr val="FECE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Заголовок 1"/>
          <p:cNvSpPr txBox="1">
            <a:spLocks/>
          </p:cNvSpPr>
          <p:nvPr/>
        </p:nvSpPr>
        <p:spPr>
          <a:xfrm>
            <a:off x="4096750" y="4997688"/>
            <a:ext cx="141670" cy="142876"/>
          </a:xfrm>
          <a:prstGeom prst="ellipse">
            <a:avLst/>
          </a:prstGeom>
          <a:solidFill>
            <a:srgbClr val="FECE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Заголовок 1"/>
          <p:cNvSpPr txBox="1">
            <a:spLocks/>
          </p:cNvSpPr>
          <p:nvPr/>
        </p:nvSpPr>
        <p:spPr>
          <a:xfrm>
            <a:off x="6455812" y="5007212"/>
            <a:ext cx="141670" cy="142876"/>
          </a:xfrm>
          <a:prstGeom prst="ellipse">
            <a:avLst/>
          </a:prstGeom>
          <a:solidFill>
            <a:srgbClr val="FECE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6455811" y="6094436"/>
            <a:ext cx="141670" cy="142876"/>
          </a:xfrm>
          <a:prstGeom prst="ellipse">
            <a:avLst/>
          </a:prstGeom>
          <a:solidFill>
            <a:srgbClr val="FECE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7930226" y="5013176"/>
            <a:ext cx="141670" cy="142876"/>
          </a:xfrm>
          <a:prstGeom prst="ellipse">
            <a:avLst/>
          </a:prstGeom>
          <a:solidFill>
            <a:srgbClr val="FECE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7924455" y="5805264"/>
            <a:ext cx="141670" cy="142876"/>
          </a:xfrm>
          <a:prstGeom prst="ellipse">
            <a:avLst/>
          </a:prstGeom>
          <a:solidFill>
            <a:srgbClr val="FECE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0" y="0"/>
            <a:ext cx="8038330" cy="642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solidFill>
                  <a:schemeClr val="tx1"/>
                </a:solidFill>
              </a:rPr>
              <a:t>«ПИЛОТНЫЙ» ОПЫТ ПЕРЕДАЧИ ГОСУДАРСТВЕННОЙ УСЛУГИ В СФЕРЕ КУЛЬТУРЫ НА ИСПОЛНЕНИЕ                 СОЦИАЛЬНО ОРИЕНТИРОВАННЫХ  НЕКОММЕРЧЕСКИХ ОРГАНИЗАЦИЙ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86"/>
          <p:cNvSpPr/>
          <p:nvPr/>
        </p:nvSpPr>
        <p:spPr>
          <a:xfrm rot="10800000">
            <a:off x="47133" y="773114"/>
            <a:ext cx="7628963" cy="134937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7606197" y="785794"/>
            <a:ext cx="1755291" cy="6072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3674" y="0"/>
            <a:ext cx="119781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9275" y="-144463"/>
            <a:ext cx="3120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85814"/>
            <a:ext cx="9361488" cy="1587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1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2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3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4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5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6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7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776395" y="6434138"/>
            <a:ext cx="554214" cy="28575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379" name="TextBox 21"/>
          <p:cNvSpPr txBox="1">
            <a:spLocks noChangeArrowheads="1"/>
          </p:cNvSpPr>
          <p:nvPr/>
        </p:nvSpPr>
        <p:spPr bwMode="auto">
          <a:xfrm>
            <a:off x="8891789" y="6381750"/>
            <a:ext cx="29254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</a:rPr>
              <a:t>4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 rot="10800000" flipV="1">
            <a:off x="32505" y="4252914"/>
            <a:ext cx="7628963" cy="2663825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81" name="AutoShape 4" descr="http://kak-do-ma.ru/img-q5y5x5n416b41454i4j4b43416f5j4t2b436/company/0d/2/6aa2e450740f1f70e0a8e8826a412fdaaf0c92d1.jpg"/>
          <p:cNvSpPr>
            <a:spLocks noChangeAspect="1" noChangeArrowheads="1"/>
          </p:cNvSpPr>
          <p:nvPr/>
        </p:nvSpPr>
        <p:spPr bwMode="auto">
          <a:xfrm>
            <a:off x="1037406" y="28572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5382" name="Picture 2" descr="http://static.panoramio.com/photos/large/3459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2348" y="908050"/>
            <a:ext cx="162363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4" descr="http://www.b-port.com/mediafiles/items/2014/05/130423/21_2.jpg"/>
          <p:cNvPicPr>
            <a:picLocks noChangeAspect="1" noChangeArrowheads="1"/>
          </p:cNvPicPr>
          <p:nvPr/>
        </p:nvPicPr>
        <p:blipFill>
          <a:blip r:embed="rId5"/>
          <a:srcRect r="15077" b="8434"/>
          <a:stretch>
            <a:fillRect/>
          </a:stretch>
        </p:blipFill>
        <p:spPr bwMode="auto">
          <a:xfrm>
            <a:off x="7692348" y="2133601"/>
            <a:ext cx="159762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6" descr="https://gov-murman.ru/upload/iblock/ac3/mg_7704_2_-kopiya.jpg"/>
          <p:cNvPicPr>
            <a:picLocks noChangeAspect="1" noChangeArrowheads="1"/>
          </p:cNvPicPr>
          <p:nvPr/>
        </p:nvPicPr>
        <p:blipFill>
          <a:blip r:embed="rId6"/>
          <a:srcRect r="25446" b="12361"/>
          <a:stretch>
            <a:fillRect/>
          </a:stretch>
        </p:blipFill>
        <p:spPr bwMode="auto">
          <a:xfrm>
            <a:off x="7692349" y="3411539"/>
            <a:ext cx="162200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8" descr="http://mkrf.ru/upload/iblock/825/825a77d652e631370d04e1e1dad4a7a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84222" y="4819650"/>
            <a:ext cx="1641511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Заголовок 1"/>
          <p:cNvSpPr txBox="1">
            <a:spLocks/>
          </p:cNvSpPr>
          <p:nvPr/>
        </p:nvSpPr>
        <p:spPr>
          <a:xfrm>
            <a:off x="4632030" y="3793730"/>
            <a:ext cx="1422674" cy="347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1846424" y="908720"/>
            <a:ext cx="5627653" cy="4529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92" name="Прямоугольник 56"/>
          <p:cNvSpPr>
            <a:spLocks noChangeArrowheads="1"/>
          </p:cNvSpPr>
          <p:nvPr/>
        </p:nvSpPr>
        <p:spPr bwMode="auto">
          <a:xfrm>
            <a:off x="1878799" y="928689"/>
            <a:ext cx="5529129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altLang="ru-RU" sz="1600" b="1"/>
              <a:t>Проведение культурно-массовых мероприятий</a:t>
            </a:r>
          </a:p>
        </p:txBody>
      </p:sp>
      <p:sp>
        <p:nvSpPr>
          <p:cNvPr id="15393" name="Прямоугольник 57"/>
          <p:cNvSpPr>
            <a:spLocks noChangeArrowheads="1"/>
          </p:cNvSpPr>
          <p:nvPr/>
        </p:nvSpPr>
        <p:spPr bwMode="auto">
          <a:xfrm>
            <a:off x="13003" y="1466851"/>
            <a:ext cx="183654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400" b="1"/>
              <a:t>Направления:</a:t>
            </a:r>
            <a:endParaRPr lang="ru-RU" altLang="ru-RU" sz="1400" b="1" i="1"/>
          </a:p>
        </p:txBody>
      </p:sp>
      <p:sp>
        <p:nvSpPr>
          <p:cNvPr id="15394" name="Прямоугольник 58"/>
          <p:cNvSpPr>
            <a:spLocks noChangeArrowheads="1"/>
          </p:cNvSpPr>
          <p:nvPr/>
        </p:nvSpPr>
        <p:spPr bwMode="auto">
          <a:xfrm>
            <a:off x="2730435" y="2500314"/>
            <a:ext cx="5108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/>
              <a:t>государственные и муниципальные учреждения</a:t>
            </a:r>
          </a:p>
          <a:p>
            <a:pPr eaLnBrk="1" hangingPunct="1"/>
            <a:r>
              <a:rPr lang="ru-RU" altLang="ru-RU" sz="1600" dirty="0"/>
              <a:t>НКО</a:t>
            </a:r>
          </a:p>
        </p:txBody>
      </p:sp>
      <p:sp>
        <p:nvSpPr>
          <p:cNvPr id="15395" name="Прямоугольник 59"/>
          <p:cNvSpPr>
            <a:spLocks noChangeArrowheads="1"/>
          </p:cNvSpPr>
          <p:nvPr/>
        </p:nvSpPr>
        <p:spPr bwMode="auto">
          <a:xfrm>
            <a:off x="110518" y="2482851"/>
            <a:ext cx="270443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 dirty="0"/>
              <a:t>Участники конкурса:</a:t>
            </a:r>
            <a:endParaRPr lang="ru-RU" altLang="ru-RU" sz="1600" b="1" i="1" dirty="0"/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2482616" y="2594501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488690" y="2852434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02" name="Прямоугольник 75"/>
          <p:cNvSpPr>
            <a:spLocks noChangeArrowheads="1"/>
          </p:cNvSpPr>
          <p:nvPr/>
        </p:nvSpPr>
        <p:spPr bwMode="auto">
          <a:xfrm>
            <a:off x="144649" y="3802064"/>
            <a:ext cx="453284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/>
              <a:t>Срок проведения конкурсных процедур:</a:t>
            </a:r>
            <a:endParaRPr lang="ru-RU" altLang="ru-RU" sz="1600" b="1" i="1"/>
          </a:p>
        </p:txBody>
      </p:sp>
      <p:sp>
        <p:nvSpPr>
          <p:cNvPr id="15403" name="Прямоугольник 81"/>
          <p:cNvSpPr>
            <a:spLocks noChangeArrowheads="1"/>
          </p:cNvSpPr>
          <p:nvPr/>
        </p:nvSpPr>
        <p:spPr bwMode="auto">
          <a:xfrm>
            <a:off x="4679119" y="3798889"/>
            <a:ext cx="14221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1600"/>
              <a:t>IV </a:t>
            </a:r>
            <a:r>
              <a:rPr lang="ru-RU" altLang="ru-RU" sz="1600"/>
              <a:t>кв. 2017 г.</a:t>
            </a:r>
          </a:p>
        </p:txBody>
      </p:sp>
      <p:sp>
        <p:nvSpPr>
          <p:cNvPr id="99" name="Заголовок 1"/>
          <p:cNvSpPr txBox="1">
            <a:spLocks/>
          </p:cNvSpPr>
          <p:nvPr/>
        </p:nvSpPr>
        <p:spPr>
          <a:xfrm>
            <a:off x="0" y="6839666"/>
            <a:ext cx="9361521" cy="45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07" name="Прямоугольник 99"/>
          <p:cNvSpPr>
            <a:spLocks noChangeArrowheads="1"/>
          </p:cNvSpPr>
          <p:nvPr/>
        </p:nvSpPr>
        <p:spPr bwMode="auto">
          <a:xfrm>
            <a:off x="263292" y="4344989"/>
            <a:ext cx="7175516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Aft>
                <a:spcPts val="300"/>
              </a:spcAft>
            </a:pPr>
            <a:r>
              <a:rPr lang="ru-RU" altLang="ru-RU" sz="1600" b="1"/>
              <a:t>МЕРОПРИЯТИЯ НА МУНИЦИПАЛЬНОМ УРОВНЕ:</a:t>
            </a:r>
            <a:endParaRPr lang="ru-RU" altLang="ru-RU" sz="1600" b="1" i="1"/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14442" y="4252913"/>
            <a:ext cx="6965857" cy="0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Заголовок 1"/>
          <p:cNvSpPr txBox="1">
            <a:spLocks/>
          </p:cNvSpPr>
          <p:nvPr/>
        </p:nvSpPr>
        <p:spPr>
          <a:xfrm>
            <a:off x="1846424" y="1424673"/>
            <a:ext cx="5594735" cy="9774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12" name="Прямоугольник 56"/>
          <p:cNvSpPr>
            <a:spLocks noChangeArrowheads="1"/>
          </p:cNvSpPr>
          <p:nvPr/>
        </p:nvSpPr>
        <p:spPr bwMode="auto">
          <a:xfrm>
            <a:off x="1851170" y="1489075"/>
            <a:ext cx="5529129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altLang="ru-RU" sz="1400" b="1" dirty="0"/>
              <a:t>Празднование 80-летия образования Мурманской области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1400" b="1" dirty="0" smtClean="0"/>
              <a:t>          Популяризация </a:t>
            </a:r>
            <a:r>
              <a:rPr lang="ru-RU" altLang="ru-RU" sz="1400" b="1" dirty="0"/>
              <a:t>дат, связанных с государственными праздниками Российской Федерации 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1609817" y="1562815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16" name="Прямоугольник 57"/>
          <p:cNvSpPr>
            <a:spLocks noChangeArrowheads="1"/>
          </p:cNvSpPr>
          <p:nvPr/>
        </p:nvSpPr>
        <p:spPr bwMode="auto">
          <a:xfrm>
            <a:off x="29255" y="985839"/>
            <a:ext cx="183491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/>
              <a:t>Содержание:</a:t>
            </a:r>
            <a:endParaRPr lang="ru-RU" altLang="ru-RU" sz="1600" b="1" i="1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606215" y="1934161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20" name="Прямоугольник 57"/>
          <p:cNvSpPr>
            <a:spLocks noChangeArrowheads="1"/>
          </p:cNvSpPr>
          <p:nvPr/>
        </p:nvSpPr>
        <p:spPr bwMode="auto">
          <a:xfrm>
            <a:off x="159276" y="3036889"/>
            <a:ext cx="3931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/>
              <a:t>Количество лотов: </a:t>
            </a:r>
            <a:r>
              <a:rPr lang="ru-RU" altLang="ru-RU" sz="1600"/>
              <a:t>2 лота</a:t>
            </a:r>
            <a:endParaRPr lang="ru-RU" altLang="ru-RU" sz="1600" i="1"/>
          </a:p>
        </p:txBody>
      </p:sp>
      <p:sp>
        <p:nvSpPr>
          <p:cNvPr id="15421" name="Прямоугольник 57"/>
          <p:cNvSpPr>
            <a:spLocks noChangeArrowheads="1"/>
          </p:cNvSpPr>
          <p:nvPr/>
        </p:nvSpPr>
        <p:spPr bwMode="auto">
          <a:xfrm>
            <a:off x="159276" y="3397250"/>
            <a:ext cx="722102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/>
              <a:t>Объем финансирования из областного бюджета : </a:t>
            </a:r>
            <a:r>
              <a:rPr lang="ru-RU" altLang="ru-RU" sz="1600"/>
              <a:t>251,25 тыс. руб. </a:t>
            </a:r>
            <a:endParaRPr lang="ru-RU" altLang="ru-RU" sz="1600" i="1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9275" y="4760912"/>
          <a:ext cx="7315289" cy="1739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707"/>
                <a:gridCol w="1327061"/>
                <a:gridCol w="1253335"/>
                <a:gridCol w="1540186"/>
              </a:tblGrid>
              <a:tr h="5121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3621" marR="9362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г. Апатиты</a:t>
                      </a:r>
                      <a:endParaRPr lang="ru-RU" sz="16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21" marR="9362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г. Кировск</a:t>
                      </a:r>
                      <a:endParaRPr lang="ru-RU" sz="16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21" marR="9362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г. Оленегорск</a:t>
                      </a:r>
                      <a:endParaRPr lang="ru-RU" sz="16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21" marR="93621"/>
                </a:tc>
              </a:tr>
              <a:tr h="7156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Количество культурно-массовых мероприятий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21" marR="93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21" marR="93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21" marR="93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21" marR="93621"/>
                </a:tc>
              </a:tr>
              <a:tr h="5121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Объем финансирования, тыс. руб.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21" marR="93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59,58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21" marR="93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172,94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21" marR="93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176,87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21" marR="93621"/>
                </a:tc>
              </a:tr>
            </a:tbl>
          </a:graphicData>
        </a:graphic>
      </p:graphicFrame>
      <p:sp>
        <p:nvSpPr>
          <p:cNvPr id="47" name="Заголовок 1"/>
          <p:cNvSpPr txBox="1">
            <a:spLocks/>
          </p:cNvSpPr>
          <p:nvPr/>
        </p:nvSpPr>
        <p:spPr>
          <a:xfrm>
            <a:off x="0" y="0"/>
            <a:ext cx="8038330" cy="642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 smtClean="0">
                <a:solidFill>
                  <a:schemeClr val="tx1"/>
                </a:solidFill>
              </a:rPr>
              <a:t>ГРАНТЫ НА </a:t>
            </a:r>
            <a:r>
              <a:rPr lang="ru-RU" altLang="ru-RU" b="1" dirty="0" smtClean="0">
                <a:solidFill>
                  <a:schemeClr val="tx1"/>
                </a:solidFill>
              </a:rPr>
              <a:t>РЕАЛИЗАЦИЮ </a:t>
            </a:r>
            <a:r>
              <a:rPr lang="ru-RU" altLang="ru-RU" b="1" dirty="0" smtClean="0">
                <a:solidFill>
                  <a:schemeClr val="tx1"/>
                </a:solidFill>
              </a:rPr>
              <a:t>ПРОЕКТОВ В </a:t>
            </a:r>
            <a:r>
              <a:rPr lang="ru-RU" altLang="ru-RU" b="1" dirty="0" smtClean="0">
                <a:solidFill>
                  <a:schemeClr val="tx1"/>
                </a:solidFill>
              </a:rPr>
              <a:t>ОБЛАСТИ КУЛЬТУРЫ И </a:t>
            </a:r>
            <a:r>
              <a:rPr lang="ru-RU" altLang="ru-RU" b="1" dirty="0" smtClean="0">
                <a:solidFill>
                  <a:schemeClr val="tx1"/>
                </a:solidFill>
              </a:rPr>
              <a:t>ИСКУССТВА </a:t>
            </a:r>
          </a:p>
          <a:p>
            <a:r>
              <a:rPr lang="ru-RU" altLang="ru-RU" b="1" dirty="0" smtClean="0">
                <a:solidFill>
                  <a:schemeClr val="tx1"/>
                </a:solidFill>
              </a:rPr>
              <a:t>В 2017 ГОДУ </a:t>
            </a:r>
            <a:endParaRPr lang="ru-RU" altLang="ru-RU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86"/>
          <p:cNvSpPr/>
          <p:nvPr/>
        </p:nvSpPr>
        <p:spPr>
          <a:xfrm rot="10800000">
            <a:off x="47133" y="773114"/>
            <a:ext cx="7628963" cy="134937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7606197" y="785794"/>
            <a:ext cx="1755291" cy="6072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3674" y="0"/>
            <a:ext cx="119781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9275" y="-144463"/>
            <a:ext cx="3120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85814"/>
            <a:ext cx="9361488" cy="1587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1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2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3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4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5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6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77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15300" y="793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776395" y="6434138"/>
            <a:ext cx="554214" cy="28575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379" name="TextBox 21"/>
          <p:cNvSpPr txBox="1">
            <a:spLocks noChangeArrowheads="1"/>
          </p:cNvSpPr>
          <p:nvPr/>
        </p:nvSpPr>
        <p:spPr bwMode="auto">
          <a:xfrm>
            <a:off x="8891789" y="6381750"/>
            <a:ext cx="29254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</a:rPr>
              <a:t>5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15381" name="AutoShape 4" descr="http://kak-do-ma.ru/img-q5y5x5n416b41454i4j4b43416f5j4t2b436/company/0d/2/6aa2e450740f1f70e0a8e8826a412fdaaf0c92d1.jpg"/>
          <p:cNvSpPr>
            <a:spLocks noChangeAspect="1" noChangeArrowheads="1"/>
          </p:cNvSpPr>
          <p:nvPr/>
        </p:nvSpPr>
        <p:spPr bwMode="auto">
          <a:xfrm>
            <a:off x="1037406" y="285728"/>
            <a:ext cx="31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5382" name="Picture 2" descr="http://static.panoramio.com/photos/large/3459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2348" y="908050"/>
            <a:ext cx="162363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4" descr="http://www.b-port.com/mediafiles/items/2014/05/130423/21_2.jpg"/>
          <p:cNvPicPr>
            <a:picLocks noChangeAspect="1" noChangeArrowheads="1"/>
          </p:cNvPicPr>
          <p:nvPr/>
        </p:nvPicPr>
        <p:blipFill>
          <a:blip r:embed="rId5"/>
          <a:srcRect r="15077" b="8434"/>
          <a:stretch>
            <a:fillRect/>
          </a:stretch>
        </p:blipFill>
        <p:spPr bwMode="auto">
          <a:xfrm>
            <a:off x="7692348" y="2133601"/>
            <a:ext cx="159762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6" descr="https://gov-murman.ru/upload/iblock/ac3/mg_7704_2_-kopiya.jpg"/>
          <p:cNvPicPr>
            <a:picLocks noChangeAspect="1" noChangeArrowheads="1"/>
          </p:cNvPicPr>
          <p:nvPr/>
        </p:nvPicPr>
        <p:blipFill>
          <a:blip r:embed="rId6"/>
          <a:srcRect r="25446" b="12361"/>
          <a:stretch>
            <a:fillRect/>
          </a:stretch>
        </p:blipFill>
        <p:spPr bwMode="auto">
          <a:xfrm>
            <a:off x="7692349" y="3411539"/>
            <a:ext cx="162200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8" descr="http://mkrf.ru/upload/iblock/825/825a77d652e631370d04e1e1dad4a7a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84222" y="4819650"/>
            <a:ext cx="1641511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Заголовок 1"/>
          <p:cNvSpPr txBox="1">
            <a:spLocks/>
          </p:cNvSpPr>
          <p:nvPr/>
        </p:nvSpPr>
        <p:spPr>
          <a:xfrm>
            <a:off x="1846424" y="908720"/>
            <a:ext cx="5627653" cy="4529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92" name="Прямоугольник 56"/>
          <p:cNvSpPr>
            <a:spLocks noChangeArrowheads="1"/>
          </p:cNvSpPr>
          <p:nvPr/>
        </p:nvSpPr>
        <p:spPr bwMode="auto">
          <a:xfrm>
            <a:off x="1878799" y="928689"/>
            <a:ext cx="5529129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ru-RU" altLang="ru-RU" sz="1600" b="1" dirty="0"/>
              <a:t>Проведение культурно-массовых мероприятий</a:t>
            </a:r>
          </a:p>
        </p:txBody>
      </p:sp>
      <p:sp>
        <p:nvSpPr>
          <p:cNvPr id="99" name="Заголовок 1"/>
          <p:cNvSpPr txBox="1">
            <a:spLocks/>
          </p:cNvSpPr>
          <p:nvPr/>
        </p:nvSpPr>
        <p:spPr>
          <a:xfrm>
            <a:off x="0" y="6839666"/>
            <a:ext cx="9361521" cy="45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1846424" y="1424673"/>
            <a:ext cx="5594735" cy="4326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Организация деятельности клубных формирований</a:t>
            </a:r>
            <a:endParaRPr lang="ru-RU" altLang="ru-RU" sz="1600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1608910" y="1071546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16" name="Прямоугольник 57"/>
          <p:cNvSpPr>
            <a:spLocks noChangeArrowheads="1"/>
          </p:cNvSpPr>
          <p:nvPr/>
        </p:nvSpPr>
        <p:spPr bwMode="auto">
          <a:xfrm>
            <a:off x="29255" y="985839"/>
            <a:ext cx="1834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 dirty="0" smtClean="0"/>
              <a:t>Направления:</a:t>
            </a:r>
            <a:endParaRPr lang="ru-RU" altLang="ru-RU" sz="1600" b="1" dirty="0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608910" y="1500174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21" name="Прямоугольник 57"/>
          <p:cNvSpPr>
            <a:spLocks noChangeArrowheads="1"/>
          </p:cNvSpPr>
          <p:nvPr/>
        </p:nvSpPr>
        <p:spPr bwMode="auto">
          <a:xfrm>
            <a:off x="180150" y="3500438"/>
            <a:ext cx="7221023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 dirty="0"/>
              <a:t>Объем финансирования из областного бюджета : </a:t>
            </a:r>
            <a:endParaRPr lang="ru-RU" altLang="ru-RU" sz="1600" b="1" dirty="0" smtClean="0"/>
          </a:p>
          <a:p>
            <a:pPr eaLnBrk="1" hangingPunct="1">
              <a:spcAft>
                <a:spcPts val="300"/>
              </a:spcAft>
            </a:pPr>
            <a:r>
              <a:rPr lang="ru-RU" altLang="ru-RU" sz="1600" dirty="0" smtClean="0"/>
              <a:t>4,4 млн. руб., из них НКО в рамках конкурсных процедур выделено 2,8 млн. руб.</a:t>
            </a:r>
            <a:endParaRPr lang="ru-RU" altLang="ru-RU" sz="1600" i="1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608910" y="2000240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1823224" y="1928802"/>
            <a:ext cx="5594735" cy="4326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Проведение кино и музыкального фестиваля</a:t>
            </a:r>
            <a:endParaRPr lang="ru-RU" altLang="ru-RU" sz="1600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608910" y="2500306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823224" y="2428868"/>
            <a:ext cx="5594735" cy="4326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Организация и проведение выездных выставок</a:t>
            </a:r>
            <a:endParaRPr lang="ru-RU" altLang="ru-RU" sz="1600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1608910" y="3000372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1823224" y="2928934"/>
            <a:ext cx="5594735" cy="4326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Поддержка творческих союзов</a:t>
            </a:r>
            <a:endParaRPr lang="ru-RU" altLang="ru-RU" sz="1600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8" name="Прямоугольник 59"/>
          <p:cNvSpPr>
            <a:spLocks noChangeArrowheads="1"/>
          </p:cNvSpPr>
          <p:nvPr/>
        </p:nvSpPr>
        <p:spPr bwMode="auto">
          <a:xfrm>
            <a:off x="180150" y="4357694"/>
            <a:ext cx="270443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 dirty="0"/>
              <a:t>Участники конкурса:</a:t>
            </a:r>
            <a:endParaRPr lang="ru-RU" altLang="ru-RU" sz="1600" b="1" i="1" dirty="0"/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2394728" y="4357694"/>
            <a:ext cx="5108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/>
              <a:t>государственные и муниципальные учреждения</a:t>
            </a:r>
          </a:p>
          <a:p>
            <a:pPr eaLnBrk="1" hangingPunct="1"/>
            <a:r>
              <a:rPr lang="ru-RU" altLang="ru-RU" sz="1600" dirty="0"/>
              <a:t>НКО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2180414" y="4500570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180414" y="4714884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100"/>
          <p:cNvSpPr>
            <a:spLocks noChangeArrowheads="1"/>
          </p:cNvSpPr>
          <p:nvPr/>
        </p:nvSpPr>
        <p:spPr bwMode="auto">
          <a:xfrm>
            <a:off x="110518" y="4970464"/>
            <a:ext cx="3686086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 dirty="0"/>
              <a:t>Критерии конкурсного отбора:</a:t>
            </a:r>
            <a:endParaRPr lang="ru-RU" altLang="ru-RU" sz="1600" b="1" i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3026" y="5286388"/>
            <a:ext cx="70723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Отсутствие просроченной задолженности по уплате налогов и сборов. Кроме того, юридические лица не должны быть в процессе реорганизации, ликвидации, в отношении их </a:t>
            </a:r>
            <a:r>
              <a:rPr lang="ru-RU" sz="1400" dirty="0" smtClean="0"/>
              <a:t>не </a:t>
            </a:r>
            <a:r>
              <a:rPr lang="ru-RU" sz="1400" dirty="0" smtClean="0"/>
              <a:t>должна быть возбуждена процедура банкротства.</a:t>
            </a:r>
            <a:endParaRPr lang="ru-RU" sz="1400" dirty="0"/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108712" y="5357826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23026" y="6286520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Документы подтверждающие соответствие участника критериям, определенным в конкурсе</a:t>
            </a:r>
            <a:endParaRPr lang="ru-RU" sz="1400" dirty="0"/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108712" y="6357958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0" y="0"/>
            <a:ext cx="8038330" cy="642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 smtClean="0">
                <a:solidFill>
                  <a:schemeClr val="tx1"/>
                </a:solidFill>
              </a:rPr>
              <a:t>ГРАНТЫ НА </a:t>
            </a:r>
            <a:r>
              <a:rPr lang="ru-RU" altLang="ru-RU" b="1" dirty="0" smtClean="0">
                <a:solidFill>
                  <a:schemeClr val="tx1"/>
                </a:solidFill>
              </a:rPr>
              <a:t>РЕАЛИЗАЦИЮ ПРОЕКТОВ В ОБЛАСТИ КУЛЬТУРЫ </a:t>
            </a:r>
            <a:r>
              <a:rPr lang="ru-RU" altLang="ru-RU" b="1" dirty="0" smtClean="0">
                <a:solidFill>
                  <a:schemeClr val="tx1"/>
                </a:solidFill>
              </a:rPr>
              <a:t>И </a:t>
            </a:r>
            <a:r>
              <a:rPr lang="ru-RU" altLang="ru-RU" b="1" dirty="0" smtClean="0">
                <a:solidFill>
                  <a:schemeClr val="tx1"/>
                </a:solidFill>
              </a:rPr>
              <a:t>ИСКУССТВА  </a:t>
            </a:r>
            <a:endParaRPr lang="ru-RU" altLang="ru-RU" b="1" dirty="0" smtClean="0">
              <a:solidFill>
                <a:schemeClr val="tx1"/>
              </a:solidFill>
            </a:endParaRPr>
          </a:p>
          <a:p>
            <a:r>
              <a:rPr lang="ru-RU" altLang="ru-RU" b="1" dirty="0" smtClean="0">
                <a:solidFill>
                  <a:schemeClr val="tx1"/>
                </a:solidFill>
              </a:rPr>
              <a:t>В </a:t>
            </a:r>
            <a:r>
              <a:rPr lang="ru-RU" altLang="ru-RU" b="1" dirty="0" smtClean="0">
                <a:solidFill>
                  <a:schemeClr val="tx1"/>
                </a:solidFill>
              </a:rPr>
              <a:t>2018 ГОДУ</a:t>
            </a:r>
            <a:endParaRPr lang="ru-RU" alt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3674" y="0"/>
            <a:ext cx="119781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8712" y="1285860"/>
          <a:ext cx="8786876" cy="327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890"/>
                <a:gridCol w="1241382"/>
                <a:gridCol w="1000132"/>
                <a:gridCol w="857256"/>
                <a:gridCol w="1143008"/>
                <a:gridCol w="1285884"/>
                <a:gridCol w="1357324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Комитет по культуре и искусству Мурманской области</a:t>
                      </a:r>
                      <a:endParaRPr lang="ru-RU" sz="1400" dirty="0"/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Апатиты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Кировск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Оленегорск</a:t>
                      </a:r>
                      <a:endParaRPr lang="ru-RU" sz="1400" dirty="0"/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ЗАТО</a:t>
                      </a:r>
                      <a:r>
                        <a:rPr lang="ru-RU" sz="1400" baseline="0" dirty="0" smtClean="0"/>
                        <a:t> Североморск</a:t>
                      </a:r>
                      <a:endParaRPr lang="ru-RU" sz="1400" dirty="0"/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Мурманск</a:t>
                      </a:r>
                      <a:endParaRPr lang="ru-RU" sz="1400" dirty="0"/>
                    </a:p>
                  </a:txBody>
                  <a:tcPr marL="93619" marR="93619" marT="45724" marB="45724"/>
                </a:tc>
              </a:tr>
              <a:tr h="6800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Количество мероприятий,</a:t>
                      </a:r>
                      <a:r>
                        <a:rPr lang="ru-RU" sz="14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ед.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</a:tr>
              <a:tr h="57916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Объем финансирования, тыс. руб.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r>
                        <a:rPr lang="ru-RU" sz="14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846,9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88,6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2 686,6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371,6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357,2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r>
                        <a:rPr lang="ru-RU" sz="14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000</a:t>
                      </a:r>
                      <a:endParaRPr lang="ru-RU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</a:tr>
              <a:tr h="579166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ИТОГО,</a:t>
                      </a:r>
                      <a:r>
                        <a:rPr lang="ru-RU" sz="1400" b="1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тыс. руб.</a:t>
                      </a:r>
                      <a:endParaRPr lang="ru-RU" sz="14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11 350,9</a:t>
                      </a:r>
                      <a:endParaRPr lang="ru-RU" sz="14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619" marR="93619" marT="45724" marB="45724"/>
                </a:tc>
              </a:tr>
            </a:tbl>
          </a:graphicData>
        </a:graphic>
      </p:graphicFrame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8841405" y="6597650"/>
            <a:ext cx="487578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8712" y="142852"/>
            <a:ext cx="7929618" cy="928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 smtClean="0">
                <a:solidFill>
                  <a:schemeClr val="tx1"/>
                </a:solidFill>
              </a:rPr>
              <a:t>КОНКУРСНОЕ РАСПРЕДЕЛЕНИЕ ФИНАНСИРОВАНИЯ В 2018 ГОДУ</a:t>
            </a:r>
          </a:p>
        </p:txBody>
      </p:sp>
      <p:pic>
        <p:nvPicPr>
          <p:cNvPr id="15" name="Picture 90" descr="fImage6115743182579.png"/>
          <p:cNvPicPr preferRelativeResize="0">
            <a:picLocks noChangeAspect="1" noChangeArrowheads="1"/>
          </p:cNvPicPr>
          <p:nvPr/>
        </p:nvPicPr>
        <p:blipFill>
          <a:blip r:embed="rId3"/>
          <a:srcRect l="17586" t="-44" r="22913" b="-44"/>
          <a:stretch>
            <a:fillRect/>
          </a:stretch>
        </p:blipFill>
        <p:spPr bwMode="auto">
          <a:xfrm>
            <a:off x="180150" y="4857760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6" name="Picture 4" descr="http://www.b-port.com/mediafiles/items/2014/05/130423/21_2.jpg"/>
          <p:cNvPicPr>
            <a:picLocks noChangeAspect="1" noChangeArrowheads="1"/>
          </p:cNvPicPr>
          <p:nvPr/>
        </p:nvPicPr>
        <p:blipFill>
          <a:blip r:embed="rId4"/>
          <a:srcRect r="15077" b="8434"/>
          <a:stretch>
            <a:fillRect/>
          </a:stretch>
        </p:blipFill>
        <p:spPr bwMode="auto">
          <a:xfrm>
            <a:off x="2180414" y="4857760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7" name="Picture 92" descr="fImage1385340320285.png"/>
          <p:cNvPicPr preferRelativeResize="0">
            <a:picLocks noChangeAspect="1" noChangeArrowheads="1"/>
          </p:cNvPicPr>
          <p:nvPr/>
        </p:nvPicPr>
        <p:blipFill>
          <a:blip r:embed="rId5"/>
          <a:srcRect l="15831" t="-61" b="-61"/>
          <a:stretch>
            <a:fillRect/>
          </a:stretch>
        </p:blipFill>
        <p:spPr bwMode="auto">
          <a:xfrm>
            <a:off x="3894926" y="4857760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8" name="Picture 8" descr="http://mkrf.ru/upload/iblock/825/825a77d652e631370d04e1e1dad4a7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2314" y="4857760"/>
            <a:ext cx="164151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9" name="Picture 6" descr="https://gov-murman.ru/upload/iblock/ac3/mg_7704_2_-kopiya.jpg"/>
          <p:cNvPicPr>
            <a:picLocks noChangeAspect="1" noChangeArrowheads="1"/>
          </p:cNvPicPr>
          <p:nvPr/>
        </p:nvPicPr>
        <p:blipFill>
          <a:blip r:embed="rId7"/>
          <a:srcRect r="25446" b="12361"/>
          <a:stretch>
            <a:fillRect/>
          </a:stretch>
        </p:blipFill>
        <p:spPr bwMode="auto">
          <a:xfrm>
            <a:off x="7466826" y="4857760"/>
            <a:ext cx="1622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3674" y="0"/>
            <a:ext cx="119781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8841405" y="6597650"/>
            <a:ext cx="487578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7466826" cy="571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 smtClean="0">
                <a:solidFill>
                  <a:schemeClr val="tx1"/>
                </a:solidFill>
              </a:rPr>
              <a:t>ОЦЕНКА ОЖИДАНИЙ И ДОСТИГНУТЫХ РЕЗУЛЬТАТОВ</a:t>
            </a: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95"/>
          <p:cNvSpPr>
            <a:spLocks noChangeArrowheads="1"/>
          </p:cNvSpPr>
          <p:nvPr/>
        </p:nvSpPr>
        <p:spPr bwMode="auto">
          <a:xfrm>
            <a:off x="0" y="785794"/>
            <a:ext cx="1943809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ru-RU" altLang="ru-RU" sz="1600" b="1" dirty="0" smtClean="0"/>
              <a:t>Основные итоги:</a:t>
            </a:r>
            <a:endParaRPr lang="ru-RU" altLang="ru-RU" sz="1600" b="1" i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23224" y="1071546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08976" y="857232"/>
            <a:ext cx="5357850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Увеличение объема распределяемых на конкурсной основе средств в 9,4 раза</a:t>
            </a:r>
            <a:endParaRPr lang="ru-RU" altLang="ru-RU" sz="1600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08976" y="2357430"/>
            <a:ext cx="5357850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Низкая конкуренция среди СОНКО</a:t>
            </a:r>
            <a:endParaRPr lang="ru-RU" altLang="ru-RU" sz="1600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823224" y="1785926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108976" y="3071810"/>
            <a:ext cx="5357850" cy="428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Недостаточная квалификация сотрудников СОНКО </a:t>
            </a:r>
            <a:endParaRPr lang="ru-RU" altLang="ru-RU" sz="1600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823224" y="2500306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606197" y="857232"/>
            <a:ext cx="1755291" cy="60007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108976" y="1643050"/>
            <a:ext cx="5357850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Увеличено количество участников НКО в 2,6 раза</a:t>
            </a:r>
            <a:endParaRPr lang="ru-RU" altLang="ru-RU" sz="1600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823224" y="3214686"/>
            <a:ext cx="159275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http://static.panoramio.com/photos/large/345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2348" y="908050"/>
            <a:ext cx="162363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http://www.b-port.com/mediafiles/items/2014/05/130423/21_2.jpg"/>
          <p:cNvPicPr>
            <a:picLocks noChangeAspect="1" noChangeArrowheads="1"/>
          </p:cNvPicPr>
          <p:nvPr/>
        </p:nvPicPr>
        <p:blipFill>
          <a:blip r:embed="rId4"/>
          <a:srcRect r="15077" b="8434"/>
          <a:stretch>
            <a:fillRect/>
          </a:stretch>
        </p:blipFill>
        <p:spPr bwMode="auto">
          <a:xfrm>
            <a:off x="7692348" y="2133601"/>
            <a:ext cx="159762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https://gov-murman.ru/upload/iblock/ac3/mg_7704_2_-kopiya.jpg"/>
          <p:cNvPicPr>
            <a:picLocks noChangeAspect="1" noChangeArrowheads="1"/>
          </p:cNvPicPr>
          <p:nvPr/>
        </p:nvPicPr>
        <p:blipFill>
          <a:blip r:embed="rId5"/>
          <a:srcRect r="25446" b="12361"/>
          <a:stretch>
            <a:fillRect/>
          </a:stretch>
        </p:blipFill>
        <p:spPr bwMode="auto">
          <a:xfrm>
            <a:off x="7692349" y="3411539"/>
            <a:ext cx="162200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 descr="http://mkrf.ru/upload/iblock/825/825a77d652e631370d04e1e1dad4a7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4222" y="4819650"/>
            <a:ext cx="1641511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8752710" y="6500834"/>
            <a:ext cx="487578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</a:p>
        </p:txBody>
      </p:sp>
      <p:sp>
        <p:nvSpPr>
          <p:cNvPr id="33" name="Прямоугольник 95"/>
          <p:cNvSpPr>
            <a:spLocks noChangeArrowheads="1"/>
          </p:cNvSpPr>
          <p:nvPr/>
        </p:nvSpPr>
        <p:spPr bwMode="auto">
          <a:xfrm>
            <a:off x="180150" y="3786190"/>
            <a:ext cx="71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Все эти  усилия направлены на ускорение процесса интеграции НКО в единый культурный комплекс Мурманской области, повышение активности и эффективности их работы,  разработку и реализацию инновационных проектов и акций, создание новых видов деятельности. </a:t>
            </a:r>
            <a:endParaRPr lang="ru-RU" sz="1600" dirty="0"/>
          </a:p>
        </p:txBody>
      </p:sp>
      <p:pic>
        <p:nvPicPr>
          <p:cNvPr id="34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012" y="5072074"/>
            <a:ext cx="2096277" cy="167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35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09042" y="5000636"/>
            <a:ext cx="2092325" cy="167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36" name="Рисунок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9372" y="5000636"/>
            <a:ext cx="2183620" cy="167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51" y="836577"/>
            <a:ext cx="8485591" cy="478320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77264" y="2994031"/>
            <a:ext cx="879589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ru-RU" sz="2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Благодарю за внимание!</a:t>
            </a:r>
          </a:p>
        </p:txBody>
      </p:sp>
      <p:pic>
        <p:nvPicPr>
          <p:cNvPr id="7" name="Picture 3" descr="D:\Мои документы\Мои рисунки\ПОЭЗ\герб\Coat_of_Arms_of_Murmansk_oblast_(200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4082" y="1071548"/>
            <a:ext cx="365686" cy="4774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381000"/>
          </a:sp3d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0519" y="5373217"/>
            <a:ext cx="2927152" cy="1305397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defTabSz="914400" eaLnBrk="0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600" dirty="0">
                <a:latin typeface="Century Gothic" pitchFamily="34" charset="0"/>
              </a:rPr>
              <a:t>Председатель Комитета </a:t>
            </a:r>
          </a:p>
          <a:p>
            <a:pPr defTabSz="914400" eaLnBrk="0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600" dirty="0">
                <a:latin typeface="Century Gothic" pitchFamily="34" charset="0"/>
              </a:rPr>
              <a:t>по культуре и искусству</a:t>
            </a:r>
          </a:p>
          <a:p>
            <a:pPr defTabSz="914400" eaLnBrk="0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600" dirty="0">
                <a:latin typeface="Century Gothic" pitchFamily="34" charset="0"/>
              </a:rPr>
              <a:t>Мурманской области</a:t>
            </a:r>
          </a:p>
          <a:p>
            <a:pPr defTabSz="914400" eaLnBrk="0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600" dirty="0">
                <a:latin typeface="Century Gothic" pitchFamily="34" charset="0"/>
              </a:rPr>
              <a:t>С.Б. Ершов</a:t>
            </a:r>
            <a:endParaRPr lang="ru-RU" sz="1600" dirty="0"/>
          </a:p>
        </p:txBody>
      </p:sp>
      <p:sp>
        <p:nvSpPr>
          <p:cNvPr id="11" name="Подзаголовок 2"/>
          <p:cNvSpPr>
            <a:spLocks/>
          </p:cNvSpPr>
          <p:nvPr/>
        </p:nvSpPr>
        <p:spPr bwMode="auto">
          <a:xfrm>
            <a:off x="6644057" y="1214438"/>
            <a:ext cx="231274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20000"/>
              </a:spcBef>
            </a:pPr>
            <a:r>
              <a:rPr lang="ru-RU" altLang="ru-RU" sz="1600" dirty="0" smtClean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30 ноября </a:t>
            </a:r>
            <a:r>
              <a:rPr lang="ru-RU" altLang="ru-RU" sz="1600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2018 года</a:t>
            </a:r>
          </a:p>
          <a:p>
            <a:pPr defTabSz="914400">
              <a:spcBef>
                <a:spcPct val="20000"/>
              </a:spcBef>
            </a:pPr>
            <a:r>
              <a:rPr lang="ru-RU" altLang="ru-RU" sz="1600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г. Мурманск</a:t>
            </a:r>
            <a:endParaRPr lang="en-GB" altLang="ru-RU" sz="1600" dirty="0">
              <a:solidFill>
                <a:prstClr val="black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709" y="5232165"/>
            <a:ext cx="3234264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7736</TotalTime>
  <Words>733</Words>
  <Application>Microsoft Office PowerPoint</Application>
  <PresentationFormat>Произвольный</PresentationFormat>
  <Paragraphs>139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Богданова А.С.</dc:creator>
  <cp:lastModifiedBy>Вигандт</cp:lastModifiedBy>
  <cp:revision>1495</cp:revision>
  <cp:lastPrinted>2018-06-19T12:27:41Z</cp:lastPrinted>
  <dcterms:created xsi:type="dcterms:W3CDTF">2013-10-16T12:45:33Z</dcterms:created>
  <dcterms:modified xsi:type="dcterms:W3CDTF">2018-11-30T06:04:52Z</dcterms:modified>
</cp:coreProperties>
</file>